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eologica Roman SemiBold"/>
      <p:bold r:id="rId17"/>
    </p:embeddedFont>
    <p:embeddedFont>
      <p:font typeface="SB AggroOTF Light"/>
      <p:regular r:id="rId18"/>
    </p:embeddedFont>
    <p:embeddedFont>
      <p:font typeface="Noto Sans CJK KR Regular"/>
      <p:regular r:id="rId19"/>
    </p:embeddedFont>
    <p:embeddedFont>
      <p:font typeface="Pretendard SemiBold"/>
      <p:bold r:id="rId20"/>
    </p:embeddedFont>
    <p:embeddedFont>
      <p:font typeface="Pretendard Medium"/>
      <p:bold r:id="rId21"/>
    </p:embeddedFont>
    <p:embeddedFont>
      <p:font typeface="SB AggroOTF Medium"/>
      <p:regular r:id="rId22"/>
    </p:embeddedFont>
    <p:embeddedFont>
      <p:font typeface="Pretendard Regular"/>
      <p:regular r:id="rId24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21" Target="fonts/font5.fntdata" Type="http://schemas.openxmlformats.org/officeDocument/2006/relationships/font"/><Relationship Id="rId22" Target="fonts/font6.fntdata" Type="http://schemas.openxmlformats.org/officeDocument/2006/relationships/font"/><Relationship Id="rId23" Target="fonts/font7.fntdata" Type="http://schemas.openxmlformats.org/officeDocument/2006/relationships/font"/><Relationship Id="rId24" Target="fonts/font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6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6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18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6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7534_video_632c019c.918d9.mp4" Type="http://schemas.microsoft.com/office/2007/relationships/media"/><Relationship Id="rId12" Target="../media/7534_video_632c019c.918d9.mp4" Type="http://schemas.openxmlformats.org/officeDocument/2006/relationships/vide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6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7534_video_c6e24c46.c2e76.mp4" Type="http://schemas.microsoft.com/office/2007/relationships/media"/><Relationship Id="rId12" Target="../media/7534_video_c6e24c46.c2e76.mp4" Type="http://schemas.openxmlformats.org/officeDocument/2006/relationships/vide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6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7534_video_2044a621.8a251a.mp4" Type="http://schemas.microsoft.com/office/2007/relationships/media"/><Relationship Id="rId12" Target="../media/7534_video_2044a621.8a251a.mp4" Type="http://schemas.openxmlformats.org/officeDocument/2006/relationships/vide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6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6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6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4500" y="5359400"/>
            <a:ext cx="6731000" cy="596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797800" y="749300"/>
            <a:ext cx="2692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TEAM_D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92300" y="1879600"/>
            <a:ext cx="9728200" cy="365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20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1200" y="5257800"/>
            <a:ext cx="68326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SB AggroOTF Light"/>
              </a:rPr>
              <a:t>MIDTERM PROGRESS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93900" y="7950200"/>
            <a:ext cx="429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SB AggroOTF Light"/>
              </a:rPr>
              <a:t>2024.10.25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0000" y="7734300"/>
            <a:ext cx="4864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SB AggroOTF Light"/>
              </a:rPr>
              <a:t>Team D</a:t>
            </a:r>
          </a:p>
          <a:p>
            <a:pPr algn="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SB AggroOTF Light"/>
              </a:rPr>
              <a:t>이승환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SB AggroOTF Light"/>
              </a:rPr>
              <a:t>이채연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SB AggroOTF Light"/>
              </a:rPr>
              <a:t>박문희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SB AggroOTF Light"/>
              </a:rPr>
              <a:t>정재윤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749300"/>
            <a:ext cx="3746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86600" y="1879600"/>
            <a:ext cx="5143500" cy="596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057900" y="1765300"/>
            <a:ext cx="6299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06. </a:t>
            </a: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Scheduled Plans</a:t>
            </a:r>
          </a:p>
        </p:txBody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209800" y="2768600"/>
          <a:ext cx="13868400" cy="6007100"/>
        </p:xfrm>
        <a:graphic>
          <a:graphicData uri="http://schemas.openxmlformats.org/drawingml/2006/table">
            <a:tbl>
              <a:tblPr/>
              <a:tblGrid>
                <a:gridCol w="1549400"/>
                <a:gridCol w="2057400"/>
                <a:gridCol w="2057400"/>
                <a:gridCol w="2057400"/>
                <a:gridCol w="2057400"/>
                <a:gridCol w="2057400"/>
                <a:gridCol w="2057400"/>
              </a:tblGrid>
              <a:tr h="495300"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Week 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Week 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Week 11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Week 12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Week 13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Week 14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</a:tr>
              <a:tr h="787400"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Backend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DB Schema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87400">
                <a:tc vMerge="true"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Login API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true"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87400"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Frontend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Bold"/>
                        </a:rPr>
                        <a:t>Figma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87400">
                <a:tc vMerge="true"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Bold"/>
                        </a:rPr>
                        <a:t>Implementation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true"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true"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Integration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FE/BE Integration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true"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87400"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Beta Version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Beta Testing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true"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</a:tr>
              <a:tr h="787400">
                <a:tc vMerge="true"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Debugging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true"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" y="8343900"/>
            <a:ext cx="16192500" cy="939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797800" y="749300"/>
            <a:ext cx="2692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2100" y="4140200"/>
            <a:ext cx="126111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12000" b="false" i="false" u="none" strike="noStrike">
                <a:solidFill>
                  <a:srgbClr val="000000"/>
                </a:solidFill>
                <a:latin typeface="Geologica Roman SemiBold"/>
              </a:rPr>
              <a:t>THANK YOU.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2700" y="8585200"/>
            <a:ext cx="13169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000000"/>
                </a:solidFill>
                <a:latin typeface="Pretendard Regular"/>
              </a:rPr>
              <a:t>Team_D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17600"/>
            <a:ext cx="16192500" cy="829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2600" y="2374900"/>
            <a:ext cx="59944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80500" y="2400300"/>
            <a:ext cx="7620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80500" y="3530600"/>
            <a:ext cx="7620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80500" y="4648200"/>
            <a:ext cx="7620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80500" y="5765800"/>
            <a:ext cx="7620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80500" y="6883400"/>
            <a:ext cx="762000" cy="571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80500" y="8013700"/>
            <a:ext cx="762000" cy="571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093200" y="2425700"/>
            <a:ext cx="74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eologica Roman Semi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93200" y="3543300"/>
            <a:ext cx="74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eologica Roman Semi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93200" y="4673600"/>
            <a:ext cx="74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eologica Roman Semi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93200" y="5791200"/>
            <a:ext cx="74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eologica Roman Semi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93200" y="6908800"/>
            <a:ext cx="74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eologica Roman SemiBold"/>
              </a:rPr>
              <a:t>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93200" y="8026400"/>
            <a:ext cx="74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eologica Roman SemiBold"/>
              </a:rPr>
              <a:t>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96500" y="2362200"/>
            <a:ext cx="5511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 spc="200">
                <a:solidFill>
                  <a:srgbClr val="000000"/>
                </a:solidFill>
                <a:latin typeface="SB AggroOTF Light"/>
              </a:rPr>
              <a:t>Objective &amp; Goals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09200" y="4635500"/>
            <a:ext cx="598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SB AggroOTF Light"/>
              </a:rPr>
              <a:t>UI/UX Design with Demo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09200" y="5727700"/>
            <a:ext cx="6375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SB AggroOTF Light"/>
              </a:rPr>
              <a:t>Implementation Progress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09200" y="6845300"/>
            <a:ext cx="6375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SB AggroOTF Light"/>
              </a:rPr>
              <a:t>Challenges &amp; Limitations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09200" y="7962900"/>
            <a:ext cx="4724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SB AggroOTF Light"/>
              </a:rPr>
              <a:t>Scheduled Plans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64400" y="749300"/>
            <a:ext cx="3746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55800" y="1943100"/>
            <a:ext cx="7442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8000" b="false" i="false" u="none" strike="noStrike">
                <a:solidFill>
                  <a:srgbClr val="000000"/>
                </a:solidFill>
                <a:latin typeface="Geologica Roman SemiBold"/>
              </a:rPr>
              <a:t>CONTENTS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96500" y="3517900"/>
            <a:ext cx="5511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 spc="200">
                <a:solidFill>
                  <a:srgbClr val="000000"/>
                </a:solidFill>
                <a:latin typeface="SB AggroOTF Light"/>
              </a:rPr>
              <a:t>Role Distribution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96500" y="5219700"/>
            <a:ext cx="1549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( Front-end 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96500" y="6350000"/>
            <a:ext cx="1485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( Back-end 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749300"/>
            <a:ext cx="3746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08700" y="2171700"/>
            <a:ext cx="18542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08700" y="3860800"/>
            <a:ext cx="18542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08700" y="5524500"/>
            <a:ext cx="18542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23000" y="3492500"/>
            <a:ext cx="101854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23000" y="5130800"/>
            <a:ext cx="101854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3400" y="3048000"/>
            <a:ext cx="3225800" cy="596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38400" y="3657600"/>
            <a:ext cx="1854200" cy="596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032500" y="22352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Why?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96300" y="2209800"/>
            <a:ext cx="803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- use 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Medium"/>
              </a:rPr>
              <a:t>multiple tools for single purpose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of tutoring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96300" y="2768600"/>
            <a:ext cx="803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Medium"/>
              </a:rPr>
              <a:t>no integrated management tool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for students or parents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37300" y="3911600"/>
            <a:ext cx="1409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What?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37300" y="5575300"/>
            <a:ext cx="1409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How?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06600" y="2197100"/>
            <a:ext cx="3175000" cy="252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01.</a:t>
            </a:r>
          </a:p>
          <a:p>
            <a:pPr algn="l" lvl="0">
              <a:lnSpc>
                <a:spcPct val="10374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Objective </a:t>
            </a:r>
          </a:p>
          <a:p>
            <a:pPr algn="l" lvl="0">
              <a:lnSpc>
                <a:spcPct val="10374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&amp; Goals</a:t>
            </a:r>
          </a:p>
          <a:p>
            <a:pPr algn="l" lvl="0">
              <a:lnSpc>
                <a:spcPct val="10374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SB AggroOTF Light"/>
              </a:rPr>
              <a:t>   (RECAP)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96300" y="3898900"/>
            <a:ext cx="80391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Medium"/>
              </a:rPr>
              <a:t>all-in-one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web application designed for each roles</a:t>
            </a:r>
          </a:p>
          <a:p>
            <a:pPr algn="l" lvl="0">
              <a:lnSpc>
                <a:spcPct val="13031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  (tutors, students, parents)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34400" y="5524500"/>
            <a:ext cx="80391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Tutor - Integrated calendar, multiple students' report, </a:t>
            </a:r>
          </a:p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             managing diverse curricula for each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34400" y="6438900"/>
            <a:ext cx="80391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Student - Integrated calendar, personal achievements,</a:t>
            </a:r>
          </a:p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                  assignments/supplements, reward system,</a:t>
            </a:r>
          </a:p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                  progress report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34400" y="7823200"/>
            <a:ext cx="80391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Parent - Quick-look calendar, tuition payment dates, </a:t>
            </a:r>
          </a:p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               student's report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749300"/>
            <a:ext cx="3746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57200" y="5588000"/>
            <a:ext cx="18542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70900" y="5588000"/>
            <a:ext cx="18542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57200" y="4635500"/>
            <a:ext cx="18542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394700" y="5448300"/>
            <a:ext cx="65024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02500" y="5334000"/>
            <a:ext cx="89916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03400" y="3048000"/>
            <a:ext cx="1625600" cy="596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16100" y="3644900"/>
            <a:ext cx="3683000" cy="596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81000" y="56515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이채연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99500" y="5638800"/>
            <a:ext cx="1409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이승환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85800" y="4686300"/>
            <a:ext cx="1409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정재윤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06600" y="2197100"/>
            <a:ext cx="3454400" cy="215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02.</a:t>
            </a:r>
          </a:p>
          <a:p>
            <a:pPr algn="l" lvl="0">
              <a:lnSpc>
                <a:spcPct val="10374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Role</a:t>
            </a:r>
          </a:p>
          <a:p>
            <a:pPr algn="l" lvl="0">
              <a:lnSpc>
                <a:spcPct val="10374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Distribution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70900" y="4635500"/>
            <a:ext cx="1854200" cy="508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394700" y="46990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박문희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17200" y="1981200"/>
            <a:ext cx="2019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FFFA9"/>
                </a:highlight>
                <a:latin typeface="Pretendard SemiBold"/>
              </a:rPr>
              <a:t>[ Front-end ]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58100" y="2997200"/>
            <a:ext cx="3708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Figma design completion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80700" y="8267700"/>
            <a:ext cx="2019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highlight>
                  <a:srgbClr val="FFFFA9"/>
                </a:highlight>
                <a:latin typeface="Pretendard SemiBold"/>
              </a:rPr>
              <a:t>[ Back-end ]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82500" y="2997200"/>
            <a:ext cx="3708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Figma design completion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82500" y="6273800"/>
            <a:ext cx="3708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Figma design completion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80300" y="6273800"/>
            <a:ext cx="3860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Initial Environment Setting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102600" y="6858000"/>
            <a:ext cx="262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Database Schema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865100" y="6858000"/>
            <a:ext cx="262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Database Schema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43800" y="3733800"/>
            <a:ext cx="3771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1187CF"/>
                </a:solidFill>
                <a:latin typeface="Pretendard Medium"/>
              </a:rPr>
              <a:t>Initial Environment Setting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44400" y="3733800"/>
            <a:ext cx="3708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1187CF"/>
                </a:solidFill>
                <a:latin typeface="Pretendard Medium"/>
              </a:rPr>
              <a:t>Initial Environment Setting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81900" y="7467600"/>
            <a:ext cx="3708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1187CF"/>
                </a:solidFill>
                <a:latin typeface="Pretendard Medium"/>
              </a:rPr>
              <a:t>Login API - Naver/Custom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82500" y="7467600"/>
            <a:ext cx="3708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1187CF"/>
                </a:solidFill>
                <a:latin typeface="Pretendard Medium"/>
              </a:rPr>
              <a:t>Login API - Google/Kakao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997200" y="4991100"/>
            <a:ext cx="1358900" cy="1511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419600" y="4991100"/>
            <a:ext cx="1422400" cy="13589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619500" y="6667500"/>
            <a:ext cx="1041400" cy="1041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673600" y="6426200"/>
            <a:ext cx="2362200" cy="1574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108200" y="6591300"/>
            <a:ext cx="13081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749300"/>
            <a:ext cx="3746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1879600"/>
            <a:ext cx="5372100" cy="596900"/>
          </a:xfrm>
          <a:prstGeom prst="rect">
            <a:avLst/>
          </a:prstGeom>
        </p:spPr>
      </p:pic>
      <p:pic>
        <p:nvPicPr>
          <p:cNvPr name="Picture 14" id="14">
            <a:hlinkClick r:id=""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>
                  <p14:trim st="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0">
            <a:off x="4419600" y="3238500"/>
            <a:ext cx="9461500" cy="5727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740400" y="1765300"/>
            <a:ext cx="6946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03. </a:t>
            </a: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UI/UX </a:t>
            </a: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with 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68200" y="2108200"/>
            <a:ext cx="1549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( Front-end 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1900" y="2603500"/>
            <a:ext cx="5511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 spc="200">
                <a:solidFill>
                  <a:srgbClr val="000000"/>
                </a:solidFill>
                <a:latin typeface="SB AggroOTF Light"/>
              </a:rPr>
              <a:t>Tutor Version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749300"/>
            <a:ext cx="3746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1879600"/>
            <a:ext cx="5372100" cy="596900"/>
          </a:xfrm>
          <a:prstGeom prst="rect">
            <a:avLst/>
          </a:prstGeom>
        </p:spPr>
      </p:pic>
      <p:pic>
        <p:nvPicPr>
          <p:cNvPr name="Picture 14" id="14">
            <a:hlinkClick r:id=""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>
                  <p14:trim st="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0">
            <a:off x="4394200" y="3276600"/>
            <a:ext cx="9499600" cy="5778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740400" y="1765300"/>
            <a:ext cx="6946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03. </a:t>
            </a: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UI/UX </a:t>
            </a: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with 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68200" y="2108200"/>
            <a:ext cx="1549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( Front-end 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1900" y="2603500"/>
            <a:ext cx="5511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 spc="200">
                <a:solidFill>
                  <a:srgbClr val="000000"/>
                </a:solidFill>
                <a:latin typeface="SB AggroOTF Light"/>
              </a:rPr>
              <a:t>Student Version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749300"/>
            <a:ext cx="3746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1879600"/>
            <a:ext cx="5372100" cy="596900"/>
          </a:xfrm>
          <a:prstGeom prst="rect">
            <a:avLst/>
          </a:prstGeom>
        </p:spPr>
      </p:pic>
      <p:pic>
        <p:nvPicPr>
          <p:cNvPr name="Picture 14" id="14">
            <a:hlinkClick r:id=""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>
                  <p14:trim st="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0">
            <a:off x="4419600" y="3238500"/>
            <a:ext cx="9436100" cy="5727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740400" y="1765300"/>
            <a:ext cx="6946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03. </a:t>
            </a: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UI/UX </a:t>
            </a: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with 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68200" y="2108200"/>
            <a:ext cx="1549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( Front-end 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1900" y="2603500"/>
            <a:ext cx="5511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 spc="200">
                <a:solidFill>
                  <a:srgbClr val="000000"/>
                </a:solidFill>
                <a:latin typeface="SB AggroOTF Light"/>
              </a:rPr>
              <a:t>Parent Version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749300"/>
            <a:ext cx="3746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18100" y="1854200"/>
            <a:ext cx="7581900" cy="596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2641600"/>
            <a:ext cx="8178800" cy="626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47300" y="3060700"/>
            <a:ext cx="6540500" cy="5321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140200" y="1739900"/>
            <a:ext cx="8686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04. </a:t>
            </a: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Implementation Progress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000" y="2044700"/>
            <a:ext cx="1485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( Back-end 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520700"/>
            <a:ext cx="17145000" cy="9245600"/>
          </a:xfrm>
          <a:prstGeom prst="rect">
            <a:avLst/>
          </a:prstGeom>
          <a:effectLst>
            <a:outerShdw dir="2700000" dist="71071" blurRad="0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230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787400"/>
            <a:ext cx="330200" cy="330200"/>
          </a:xfrm>
          <a:prstGeom prst="rect">
            <a:avLst/>
          </a:prstGeom>
          <a:effectLst>
            <a:outerShdw dir="2700000" dist="30773" blurRad="0">
              <a:srgbClr val="000000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749300"/>
            <a:ext cx="3746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92800" y="1854200"/>
            <a:ext cx="7188200" cy="596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64100" y="1765300"/>
            <a:ext cx="8686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SB AggroOTF Light"/>
              </a:rPr>
              <a:t>05. </a:t>
            </a:r>
            <a:r>
              <a:rPr lang="en-US" sz="4000" b="false" i="false" u="none" strike="noStrike">
                <a:solidFill>
                  <a:srgbClr val="000000"/>
                </a:solidFill>
                <a:latin typeface="SB AggroOTF Light"/>
              </a:rPr>
              <a:t>Challenges &amp; Limitations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93900" y="4216400"/>
            <a:ext cx="7023100" cy="128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93900" y="5613400"/>
            <a:ext cx="7023100" cy="128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93900" y="7035800"/>
            <a:ext cx="7023100" cy="128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45600" y="4216400"/>
            <a:ext cx="7023100" cy="128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45600" y="5613400"/>
            <a:ext cx="70231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58300" y="7035800"/>
            <a:ext cx="7023100" cy="128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959100" y="3568700"/>
            <a:ext cx="5080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SB AggroOTF Medium"/>
              </a:rPr>
              <a:t>|  Technological Issues  |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82900" y="4622800"/>
            <a:ext cx="294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Medium"/>
              </a:rPr>
              <a:t>Four beginners   →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48900" y="3568700"/>
            <a:ext cx="5080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SB AggroOTF Medium"/>
              </a:rPr>
              <a:t>|  Limitations |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4700" y="4521200"/>
            <a:ext cx="24257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additional studies</a:t>
            </a:r>
          </a:p>
          <a:p>
            <a:pPr algn="l" lvl="0">
              <a:lnSpc>
                <a:spcPct val="9461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Medium"/>
              </a:rPr>
              <a:t>(docker, frontend)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51100" y="6032500"/>
            <a:ext cx="3835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Medium"/>
              </a:rPr>
              <a:t>X clear tech stack (FE)  →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26600" y="4622800"/>
            <a:ext cx="3517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Medium"/>
              </a:rPr>
              <a:t>X parent responses   →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46100" y="4495800"/>
            <a:ext cx="2844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imagine needs,</a:t>
            </a:r>
          </a:p>
          <a:p>
            <a:pPr algn="l" lvl="0">
              <a:lnSpc>
                <a:spcPct val="9461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possibly add 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46100" y="5918200"/>
            <a:ext cx="275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took longer time than planned at first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27100" y="7137400"/>
            <a:ext cx="22606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when released, </a:t>
            </a:r>
          </a:p>
          <a:p>
            <a:pPr algn="l" lvl="0">
              <a:lnSpc>
                <a:spcPct val="9461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may consider</a:t>
            </a:r>
          </a:p>
          <a:p>
            <a:pPr algn="l" lvl="0">
              <a:lnSpc>
                <a:spcPct val="9461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other stacks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26200" y="6057900"/>
            <a:ext cx="2425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fixed with React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64300" y="7467600"/>
            <a:ext cx="2247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461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one supervisor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28900" y="7442200"/>
            <a:ext cx="3797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Medium"/>
              </a:rPr>
              <a:t>Conflicts with design   →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69500" y="6032500"/>
            <a:ext cx="3276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Medium"/>
              </a:rPr>
              <a:t>Not used to Figma  →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29800" y="7404100"/>
            <a:ext cx="3873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Medium"/>
              </a:rPr>
              <a:t>Too light tech stacks   →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